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Economica"/>
      <p:regular r:id="rId25"/>
      <p:bold r:id="rId26"/>
      <p:italic r:id="rId27"/>
      <p:boldItalic r:id="rId28"/>
    </p:embeddedFont>
    <p:embeddedFont>
      <p:font typeface="Open Sans SemiBold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conomica-bold.fntdata"/><Relationship Id="rId25" Type="http://schemas.openxmlformats.org/officeDocument/2006/relationships/font" Target="fonts/Economica-regular.fntdata"/><Relationship Id="rId28" Type="http://schemas.openxmlformats.org/officeDocument/2006/relationships/font" Target="fonts/Economica-boldItalic.fntdata"/><Relationship Id="rId27" Type="http://schemas.openxmlformats.org/officeDocument/2006/relationships/font" Target="fonts/Economic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SemiBold-italic.fntdata"/><Relationship Id="rId30" Type="http://schemas.openxmlformats.org/officeDocument/2006/relationships/font" Target="fonts/OpenSansSemiBold-bold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OpenSansSemiBold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81fa285c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81fa285c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81fa285c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81fa285c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81fa285c2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81fa285c2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81fa285c2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81fa285c2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81fa285c2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81fa285c2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81fa285c2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81fa285c2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81fa285c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81fa285c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81fa285c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81fa285c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81fa285c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81fa285c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1fa285c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1fa285c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81fa285c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81fa285c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81fa285c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81fa285c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81fa285c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81fa285c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81fa285c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81fa285c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81fa285c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81fa285c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81fa285c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81fa285c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81fa285c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81fa285c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81fa285c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81fa285c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847150" y="809230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Андрей Петрович Ершов - пионер и лидер отечественного программирования</a:t>
            </a:r>
            <a:endParaRPr sz="20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501500" y="3335300"/>
            <a:ext cx="17742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Волкова Анна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ИВТ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 4 курс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 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148175" y="342700"/>
            <a:ext cx="4727100" cy="44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/>
              <a:t>В 1960 г. Ершов окончательно переезжает в Сибирь.</a:t>
            </a:r>
            <a:endParaRPr sz="1300"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300"/>
              <a:t>Благодаря ему Академгородок становится одним из ведущих программистских центров. Учёный создал новосибирскую школу системного и теоретического программирования, исследования которой складывались из работ его учеников и последователей в различных новосибирских институтах</a:t>
            </a:r>
            <a:endParaRPr sz="1300"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/>
              <a:t>Под его руководством и при его участии были созданы языки программирования </a:t>
            </a:r>
            <a:r>
              <a:rPr b="1" lang="ru" sz="1300"/>
              <a:t>Альфа</a:t>
            </a:r>
            <a:r>
              <a:rPr lang="ru" sz="1300"/>
              <a:t>, </a:t>
            </a:r>
            <a:r>
              <a:rPr b="1" lang="ru" sz="1300"/>
              <a:t>Альфа - 6</a:t>
            </a:r>
            <a:r>
              <a:rPr lang="ru" sz="1300"/>
              <a:t> и трансляторы с них. Система “</a:t>
            </a:r>
            <a:r>
              <a:rPr b="1" lang="ru" sz="1300"/>
              <a:t>Альфа</a:t>
            </a:r>
            <a:r>
              <a:rPr lang="ru" sz="1300"/>
              <a:t>” стала первой оптимизирующей системой программирования для сложных языков. </a:t>
            </a:r>
            <a:endParaRPr sz="1300"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1594" l="0" r="4816" t="0"/>
          <a:stretch/>
        </p:blipFill>
        <p:spPr>
          <a:xfrm>
            <a:off x="4945800" y="342700"/>
            <a:ext cx="4169975" cy="4437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91725" y="109900"/>
            <a:ext cx="8655900" cy="47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С конца 60-х годов Ершов становится в центре программистской жизни в СССР.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один из основных организаторов первых национальных конференций по программированию, большого числа национальных конференций, семинаров и школ по различным проблемам системного и теоретического программирования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член редколлегий основных советских программистских журналов, редактором (с момента его образования) журнала «Микропроцессорные средства и системы», 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председатель ряда национальных комиссий и рабочих групп. </a:t>
            </a:r>
            <a:endParaRPr sz="1600"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В 1987 г. он становится председателем Совета по кибернетике, который координирует все отечественные академические исследования по информатике и программированию.</a:t>
            </a:r>
            <a:endParaRPr sz="1600"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883000" y="257550"/>
            <a:ext cx="5079900" cy="30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Ершов </a:t>
            </a:r>
            <a:r>
              <a:rPr lang="ru" sz="1600"/>
              <a:t>активно участвовал в работе Международной федерации по обработке  информации (IFIP) — был членом ряда комитетов и рабочих групп IFIP, активным участником ряда конгрессов, в том числе вице-председателем программного комитета IFIP-68, приглашенным докладчиком IFIP-71, организатором рабочих конференций IFIP. </a:t>
            </a:r>
            <a:endParaRPr sz="1600"/>
          </a:p>
          <a:p>
            <a:pPr indent="45720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457200" lvl="0" marL="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b="0" l="0" r="3288" t="0"/>
          <a:stretch/>
        </p:blipFill>
        <p:spPr>
          <a:xfrm>
            <a:off x="105750" y="299875"/>
            <a:ext cx="3727875" cy="288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752" y="3487427"/>
            <a:ext cx="1328150" cy="133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169250" y="3587788"/>
            <a:ext cx="7344900" cy="11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 1980 г. за свою деятельность в IFIP он был награжден знаком отличия «Серебряный сердечник» (Silver Core).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633600" y="83362"/>
            <a:ext cx="5510400" cy="24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/>
              <a:t>А. П. Ершов выступал как признанный авторитет и вдумчивый эксперт многих советских программных проектов — они задумывались и выполнялись под его влиянием. Будучи внимательным и заботливым учителем, он уделял много времени подготовке программистских кадров. Среди его учеников — большое число кандидатов наук и несколько докторов наук.</a:t>
            </a:r>
            <a:endParaRPr sz="1400"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83075" y="2754400"/>
            <a:ext cx="5617800" cy="22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Преподавательскую деятельность Андрей Петрович начал ещё в 1958 г в МГУ, а затем в НГУ (с 1968 - в качестве профессора), в котором о был организатором и бессменным руководителем коллектива, ведущего подготовку студентов и аспирантов в области системного и теоретического программирования.</a:t>
            </a:r>
            <a:endParaRPr sz="1500"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0" l="0" r="2723" t="0"/>
          <a:stretch/>
        </p:blipFill>
        <p:spPr>
          <a:xfrm>
            <a:off x="145375" y="171250"/>
            <a:ext cx="3417700" cy="22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 rotWithShape="1">
          <a:blip r:embed="rId4">
            <a:alphaModFix/>
          </a:blip>
          <a:srcRect b="0" l="0" r="6094" t="0"/>
          <a:stretch/>
        </p:blipFill>
        <p:spPr>
          <a:xfrm>
            <a:off x="5961875" y="2754400"/>
            <a:ext cx="3172546" cy="22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289275" y="476800"/>
            <a:ext cx="5362200" cy="42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Огромная научная, организационная и педагогическая деятельность Ершова была признана в стране. Он награжден несколькими орденами Советского Союза: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В 1983 г.  за теоретические работы по смешанным вычислениям присуждена премия имени академика Крылова. За все время существования этой премии А. П. Ершов был единственным программистом, получившим ее. </a:t>
            </a:r>
            <a:endParaRPr sz="14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В 1985 г. за значительный вклад в развитие методики создания больших программных систем награжден премией Совета Министров СССР, присуждаемой за работы, имеющие большое прикладное значение.</a:t>
            </a:r>
            <a:endParaRPr sz="1400"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025" y="430463"/>
            <a:ext cx="3204526" cy="428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45725" y="829025"/>
            <a:ext cx="3675900" cy="3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А. П. Ершов — один из тех ведущих мировых ученых, благодаря деятельности которых выделились и оформились такие научные направления, как теоретическое и системное программирование. 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 b="0" l="0" r="1903" t="0"/>
          <a:stretch/>
        </p:blipFill>
        <p:spPr>
          <a:xfrm>
            <a:off x="4285725" y="973675"/>
            <a:ext cx="4500949" cy="31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083275" y="993150"/>
            <a:ext cx="5961900" cy="31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Ряд фундаментальных терминов русского программистского языка, в их числе — </a:t>
            </a:r>
            <a:r>
              <a:rPr i="1" lang="ru" sz="1600"/>
              <a:t>«информатика»</a:t>
            </a:r>
            <a:r>
              <a:rPr lang="ru" sz="1600"/>
              <a:t>, «</a:t>
            </a:r>
            <a:r>
              <a:rPr i="1" lang="ru" sz="1600"/>
              <a:t>программное обеспечение</a:t>
            </a:r>
            <a:r>
              <a:rPr lang="ru" sz="1600"/>
              <a:t>», «</a:t>
            </a:r>
            <a:r>
              <a:rPr i="1" lang="ru" sz="1600"/>
              <a:t>технология программирования</a:t>
            </a:r>
            <a:r>
              <a:rPr lang="ru" sz="1600"/>
              <a:t>»  — был предложен Ершовым.</a:t>
            </a:r>
            <a:endParaRPr sz="1600"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В его формулировке «информатика — это наука, изучающая закономерности и методы накопления, передачи и обработки информации на основе ЭВМ».</a:t>
            </a:r>
            <a:endParaRPr sz="1600"/>
          </a:p>
          <a:p>
            <a:pPr indent="45720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00" y="288152"/>
            <a:ext cx="2980249" cy="4567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890250" y="637025"/>
            <a:ext cx="4493100" cy="3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П</a:t>
            </a:r>
            <a:r>
              <a:rPr lang="ru" sz="1600"/>
              <a:t>еру Ершова принадлежит великолепная книга, </a:t>
            </a:r>
            <a:r>
              <a:rPr lang="ru" sz="1600"/>
              <a:t>изданная в 1977 году</a:t>
            </a:r>
            <a:r>
              <a:rPr lang="ru" sz="1600"/>
              <a:t> — «Введение в теоретическое программирование (беседы о методе)». </a:t>
            </a:r>
            <a:endParaRPr sz="1600"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Особая значимость этой книги в том, что там ясно показывается, как на основе рассмотрения практических проблем возникают теоретические модели и как эти модели позволяют решать практические задачи. </a:t>
            </a:r>
            <a:endParaRPr sz="1600"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150" y="637025"/>
            <a:ext cx="23241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96375" y="1356463"/>
            <a:ext cx="4951800" cy="24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Ершов был одним из авторов и редакторов первого школьного курса информатики, а также методического пособия для учителей, прилагавшегося к этому курсу.</a:t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275" y="257638"/>
            <a:ext cx="3050774" cy="462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32850" y="853725"/>
            <a:ext cx="4422600" cy="3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Безо всяких преувеличений можно назвать Андрея Петровича Ершова и пионером, и лидером отечественного программирования.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 если первое во многом определилось временем, то второе —  его собственными заслугами, величиной и значительностью его личности.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575" y="268737"/>
            <a:ext cx="3184875" cy="460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754750" y="431650"/>
            <a:ext cx="5001300" cy="102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latin typeface="Open Sans SemiBold"/>
                <a:ea typeface="Open Sans SemiBold"/>
                <a:cs typeface="Open Sans SemiBold"/>
                <a:sym typeface="Open Sans SemiBold"/>
              </a:rPr>
              <a:t>Ершов Андрей Петрович</a:t>
            </a:r>
            <a:endParaRPr sz="30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Open Sans"/>
                <a:ea typeface="Open Sans"/>
                <a:cs typeface="Open Sans"/>
                <a:sym typeface="Open Sans"/>
              </a:rPr>
              <a:t>19.04.1931 - 8.12.1988</a:t>
            </a:r>
            <a:r>
              <a:rPr lang="ru" sz="3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754750" y="1658050"/>
            <a:ext cx="5001300" cy="29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Доктор физико-математических наук, специалист в области информатики и программирования.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Выдающийся программист и математик, лидер советского программирования.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25" y="236075"/>
            <a:ext cx="3326000" cy="46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28550" y="511500"/>
            <a:ext cx="5097300" cy="4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В</a:t>
            </a:r>
            <a:r>
              <a:rPr lang="ru" sz="1600"/>
              <a:t> 1949 г. он закончил среднюю школу с золотой медалью и поступает на физико-технический факультет Московского университета, собираясь стать физиком.</a:t>
            </a:r>
            <a:endParaRPr sz="1600"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Однако из-за нелепых запретов, которыми была полна сталинская эпоха, учиться на физика ему не дали, но разрешили перевестись на другой факультет, и в июне 1950 года Ершов становится студентом механико-математического факультета МГУ</a:t>
            </a:r>
            <a:endParaRPr sz="1600"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457200" lvl="0" marL="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0" l="0" r="4652" t="0"/>
          <a:stretch/>
        </p:blipFill>
        <p:spPr>
          <a:xfrm>
            <a:off x="5632719" y="511500"/>
            <a:ext cx="2904505" cy="412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544550" y="441300"/>
            <a:ext cx="4232100" cy="15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том же году появился макет первой советской ЭВМ МЭСМ (малая электронная счётная машина).</a:t>
            </a:r>
            <a:endParaRPr/>
          </a:p>
          <a:p>
            <a:pPr indent="45720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50" y="2571750"/>
            <a:ext cx="2785162" cy="22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922900" y="2656950"/>
            <a:ext cx="4692000" cy="21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Годом раньше в МГУ открылась </a:t>
            </a:r>
            <a:r>
              <a:rPr b="1"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кафедра вычислительной математики</a:t>
            </a: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руководимая </a:t>
            </a:r>
            <a:r>
              <a:rPr i="1"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Сергеем Львовичем Соболевым</a:t>
            </a:r>
            <a:r>
              <a:rPr lang="ru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0" l="0" r="5213" t="0"/>
          <a:stretch/>
        </p:blipFill>
        <p:spPr>
          <a:xfrm>
            <a:off x="5249325" y="138275"/>
            <a:ext cx="3533125" cy="23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904350" y="606750"/>
            <a:ext cx="4535400" cy="32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словам </a:t>
            </a:r>
            <a:r>
              <a:rPr b="1" lang="ru"/>
              <a:t>Евгения Андреевича Жоголёва</a:t>
            </a:r>
            <a:r>
              <a:rPr lang="ru"/>
              <a:t>, одноклассника и друга Ершова, именно интерес к физическому устройству ЭВМ привёл его на новую кафедру - единственную на мехмате,ю где такое устройство изучалось.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9935" y="606750"/>
            <a:ext cx="2431815" cy="32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606750" y="462850"/>
            <a:ext cx="4586100" cy="24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Но по-настоящему Ершов увлекся программированием на последних курсах под влиянием молодого профессора </a:t>
            </a:r>
            <a:r>
              <a:rPr b="1" lang="ru" sz="1600"/>
              <a:t>А. А. Ляпунова</a:t>
            </a:r>
            <a:r>
              <a:rPr lang="ru" sz="1600"/>
              <a:t>, читавшего основы программирования для электронных вычислительных машин. </a:t>
            </a:r>
            <a:endParaRPr sz="1600"/>
          </a:p>
          <a:p>
            <a:pPr indent="45720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200" y="286449"/>
            <a:ext cx="2184131" cy="25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606750" y="3122625"/>
            <a:ext cx="7884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А в 1953 г., еще студентом, Андрей Петрович начал работать в Институте точной механики и вычислительной техники — организации, в которой складывался один из первых советских программистских коллективов.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409225" y="300400"/>
            <a:ext cx="4508400" cy="40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1954 г. А. П. Ершов закончил университет.</a:t>
            </a:r>
            <a:br>
              <a:rPr lang="ru"/>
            </a:br>
            <a:r>
              <a:rPr lang="ru"/>
              <a:t>С 1954 по 1957 г. он аспирант </a:t>
            </a:r>
            <a:r>
              <a:rPr b="1" lang="ru"/>
              <a:t>А. А. Ляпунова</a:t>
            </a:r>
            <a:r>
              <a:rPr lang="ru"/>
              <a:t> в Московском университете. 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Его первой статьей была опубликованная в 1955 году в Докладах Академии наук работа «Об одном методе обращения матриц»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300399"/>
            <a:ext cx="2441225" cy="405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372550" y="554700"/>
            <a:ext cx="5410200" cy="4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Кандидатскую диссертацию, посвященную понятию операторного алгорифма, Ершов защитил в 1962 г. 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Докторская диссертация по методам построения трансляторов защищается им в 1968 г.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 1970 г. Андрей Петров становится </a:t>
            </a:r>
            <a:r>
              <a:rPr b="1" lang="ru"/>
              <a:t>членом-корреспондентом</a:t>
            </a:r>
            <a:r>
              <a:rPr lang="ru"/>
              <a:t>, а в 1984 г. — </a:t>
            </a:r>
            <a:r>
              <a:rPr b="1" lang="ru"/>
              <a:t>академиком АН СССР</a:t>
            </a:r>
            <a:r>
              <a:rPr lang="ru"/>
              <a:t>.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75" y="538738"/>
            <a:ext cx="3067750" cy="4066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135325" y="169325"/>
            <a:ext cx="4747200" cy="22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В</a:t>
            </a:r>
            <a:r>
              <a:rPr lang="ru" sz="1600"/>
              <a:t> конце 50-х годов Ершов становится одним из ведущих советских программистов. </a:t>
            </a:r>
            <a:endParaRPr sz="16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br>
              <a:rPr lang="ru" sz="1600"/>
            </a:br>
            <a:r>
              <a:rPr lang="ru" sz="1600"/>
              <a:t>В 1957 г. </a:t>
            </a:r>
            <a:r>
              <a:rPr lang="ru" sz="1600"/>
              <a:t>Андрей</a:t>
            </a:r>
            <a:r>
              <a:rPr lang="ru" sz="1600"/>
              <a:t> Петрович становится заведующим отделом автоматизации программирования в только что организованном </a:t>
            </a:r>
            <a:r>
              <a:rPr b="1" lang="ru" sz="1600"/>
              <a:t>ВЦ АН СССР</a:t>
            </a:r>
            <a:r>
              <a:rPr lang="ru" sz="1600"/>
              <a:t>. </a:t>
            </a:r>
            <a:endParaRPr sz="16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25" y="2547825"/>
            <a:ext cx="3347549" cy="23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 rotWithShape="1">
          <a:blip r:embed="rId4">
            <a:alphaModFix/>
          </a:blip>
          <a:srcRect b="0" l="0" r="3873" t="0"/>
          <a:stretch/>
        </p:blipFill>
        <p:spPr>
          <a:xfrm>
            <a:off x="5489224" y="186675"/>
            <a:ext cx="3260500" cy="220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3874350" y="2547825"/>
            <a:ext cx="5009400" cy="2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 связи с созданием </a:t>
            </a:r>
            <a:r>
              <a:rPr b="1" lang="ru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Сибирского отделения АН</a:t>
            </a:r>
            <a:r>
              <a:rPr lang="ru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по приглашению директора Института математики СО АН академика </a:t>
            </a:r>
            <a:r>
              <a:rPr b="1" lang="ru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C. Л. Соболева</a:t>
            </a:r>
            <a:r>
              <a:rPr lang="ru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он принимает на себя обязанности организатора и руководителя отдела программирования этого института, продолжая работу в Москве.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